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0"/>
  </p:notesMasterIdLst>
  <p:sldIdLst>
    <p:sldId id="256" r:id="rId2"/>
    <p:sldId id="373" r:id="rId3"/>
    <p:sldId id="296" r:id="rId4"/>
    <p:sldId id="374" r:id="rId5"/>
    <p:sldId id="375" r:id="rId6"/>
    <p:sldId id="297" r:id="rId7"/>
    <p:sldId id="339" r:id="rId8"/>
    <p:sldId id="298" r:id="rId9"/>
    <p:sldId id="340" r:id="rId10"/>
    <p:sldId id="366" r:id="rId11"/>
    <p:sldId id="341" r:id="rId12"/>
    <p:sldId id="354" r:id="rId13"/>
    <p:sldId id="355" r:id="rId14"/>
    <p:sldId id="356" r:id="rId15"/>
    <p:sldId id="358" r:id="rId16"/>
    <p:sldId id="299" r:id="rId17"/>
    <p:sldId id="342" r:id="rId18"/>
    <p:sldId id="359" r:id="rId19"/>
    <p:sldId id="360" r:id="rId20"/>
    <p:sldId id="379" r:id="rId21"/>
    <p:sldId id="376" r:id="rId22"/>
    <p:sldId id="361" r:id="rId23"/>
    <p:sldId id="362" r:id="rId24"/>
    <p:sldId id="364" r:id="rId25"/>
    <p:sldId id="363" r:id="rId26"/>
    <p:sldId id="300" r:id="rId27"/>
    <p:sldId id="301" r:id="rId28"/>
    <p:sldId id="302" r:id="rId29"/>
    <p:sldId id="303" r:id="rId30"/>
    <p:sldId id="367" r:id="rId31"/>
    <p:sldId id="304" r:id="rId32"/>
    <p:sldId id="368" r:id="rId33"/>
    <p:sldId id="369" r:id="rId34"/>
    <p:sldId id="377" r:id="rId35"/>
    <p:sldId id="370" r:id="rId36"/>
    <p:sldId id="312" r:id="rId37"/>
    <p:sldId id="313" r:id="rId38"/>
    <p:sldId id="344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78" r:id="rId49"/>
    <p:sldId id="348" r:id="rId50"/>
    <p:sldId id="349" r:id="rId51"/>
    <p:sldId id="350" r:id="rId52"/>
    <p:sldId id="351" r:id="rId53"/>
    <p:sldId id="352" r:id="rId54"/>
    <p:sldId id="353" r:id="rId55"/>
    <p:sldId id="347" r:id="rId56"/>
    <p:sldId id="323" r:id="rId57"/>
    <p:sldId id="324" r:id="rId58"/>
    <p:sldId id="33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32" autoAdjust="0"/>
  </p:normalViewPr>
  <p:slideViewPr>
    <p:cSldViewPr>
      <p:cViewPr varScale="1">
        <p:scale>
          <a:sx n="80" d="100"/>
          <a:sy n="80" d="100"/>
        </p:scale>
        <p:origin x="15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U/I </a:t>
            </a:r>
            <a:r>
              <a:rPr lang="en-US" dirty="0" err="1"/>
              <a:t>upravljanje</a:t>
            </a:r>
            <a:r>
              <a:rPr lang="en-US" dirty="0"/>
              <a:t> i </a:t>
            </a:r>
            <a:r>
              <a:rPr lang="en-US" dirty="0" err="1"/>
              <a:t>raspore</a:t>
            </a:r>
            <a:r>
              <a:rPr lang="sr-Latn-RS" dirty="0"/>
              <a:t>đivanje diska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Način pristupa</a:t>
            </a:r>
          </a:p>
          <a:p>
            <a:pPr lvl="1"/>
            <a:r>
              <a:rPr lang="sr-Latn-RS" dirty="0"/>
              <a:t>Sekvencijalni</a:t>
            </a:r>
          </a:p>
          <a:p>
            <a:pPr lvl="2"/>
            <a:r>
              <a:rPr lang="sr-Latn-RS" dirty="0"/>
              <a:t>Uređaj šalje/prima podatke u fiksnom redosledu </a:t>
            </a:r>
          </a:p>
          <a:p>
            <a:pPr lvl="2"/>
            <a:r>
              <a:rPr lang="sr-Latn-RS" dirty="0"/>
              <a:t>Npr. mrežni ruter, štampač</a:t>
            </a:r>
          </a:p>
          <a:p>
            <a:pPr lvl="1"/>
            <a:r>
              <a:rPr lang="sr-Latn-RS" dirty="0"/>
              <a:t>Proizvoljan</a:t>
            </a:r>
          </a:p>
          <a:p>
            <a:pPr lvl="2"/>
            <a:r>
              <a:rPr lang="sr-Latn-RS" dirty="0"/>
              <a:t>Moguće je uputiti zahtev uređaju da se pozicionira na bilo koju lokaciju na kojoj se nalaze podaci</a:t>
            </a:r>
          </a:p>
          <a:p>
            <a:pPr lvl="2"/>
            <a:r>
              <a:rPr lang="sr-Latn-RS" dirty="0"/>
              <a:t>Npr. Disk</a:t>
            </a:r>
          </a:p>
          <a:p>
            <a:r>
              <a:rPr lang="sr-Latn-RS" dirty="0"/>
              <a:t>Podrška za upis i čitanje</a:t>
            </a:r>
          </a:p>
          <a:p>
            <a:pPr lvl="1"/>
            <a:r>
              <a:rPr lang="sr-Latn-RS" dirty="0"/>
              <a:t>Upis i čitanje (npr. disk)</a:t>
            </a:r>
          </a:p>
          <a:p>
            <a:pPr lvl="1"/>
            <a:r>
              <a:rPr lang="sr-Latn-RS" dirty="0"/>
              <a:t>Samo upis (npr. štampač)</a:t>
            </a:r>
          </a:p>
          <a:p>
            <a:pPr lvl="1"/>
            <a:r>
              <a:rPr lang="sr-Latn-RS" dirty="0"/>
              <a:t>Samo čitanje (npr. </a:t>
            </a:r>
            <a:r>
              <a:rPr lang="sr-Latn-RS"/>
              <a:t>tastatura)</a:t>
            </a:r>
            <a:endParaRPr lang="sr-Latn-RS" dirty="0"/>
          </a:p>
          <a:p>
            <a:pPr lvl="2"/>
            <a:endParaRPr lang="sr-Latn-RS" dirty="0"/>
          </a:p>
          <a:p>
            <a:pPr lvl="2"/>
            <a:endParaRPr lang="sr-Latn-RS" dirty="0"/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34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Potreban je jednoobrazan mehanizam za upravljanje raznolikim skupom uređaja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81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hardver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Uređaj razmenjuje podatke sa računarom putem nekog prenosnog medijuma</a:t>
            </a:r>
          </a:p>
          <a:p>
            <a:pPr lvl="1"/>
            <a:r>
              <a:rPr lang="sr-Latn-RS" dirty="0"/>
              <a:t>Kabel</a:t>
            </a:r>
          </a:p>
          <a:p>
            <a:pPr lvl="1"/>
            <a:r>
              <a:rPr lang="sr-Latn-RS" dirty="0"/>
              <a:t>Vazduh</a:t>
            </a:r>
          </a:p>
          <a:p>
            <a:r>
              <a:rPr lang="sr-Latn-RS" dirty="0"/>
              <a:t>Uređaj je povezan sa računarom kroz</a:t>
            </a:r>
          </a:p>
          <a:p>
            <a:pPr lvl="1"/>
            <a:r>
              <a:rPr lang="sr-Latn-RS" dirty="0"/>
              <a:t>Port – Kada jedan uređaj koristi komunikacione kanale</a:t>
            </a:r>
          </a:p>
          <a:p>
            <a:pPr lvl="1"/>
            <a:r>
              <a:rPr lang="sr-Latn-RS" dirty="0"/>
              <a:t>Magistralu – Kada više uređaja deli isti skup kanala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8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hardver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Kontroler</a:t>
            </a:r>
          </a:p>
          <a:p>
            <a:pPr lvl="1"/>
            <a:r>
              <a:rPr lang="sr-Latn-RS" dirty="0"/>
              <a:t>Hardver koji upravlja portom, magistralom ili uređajem</a:t>
            </a:r>
          </a:p>
          <a:p>
            <a:r>
              <a:rPr lang="sr-Latn-RS" i="1" dirty="0"/>
              <a:t>Host adapter</a:t>
            </a:r>
          </a:p>
          <a:p>
            <a:pPr lvl="1"/>
            <a:r>
              <a:rPr lang="sr-Latn-RS" dirty="0"/>
              <a:t>Kontroler u računaru zadužen za komunikaciju sa uređajem</a:t>
            </a:r>
          </a:p>
          <a:p>
            <a:r>
              <a:rPr lang="sr-Latn-RS" i="1" dirty="0"/>
              <a:t>Device controller</a:t>
            </a:r>
          </a:p>
          <a:p>
            <a:pPr lvl="1"/>
            <a:r>
              <a:rPr lang="sr-Latn-RS" dirty="0"/>
              <a:t>Kontroler u uređaju namenjen za upravljanje uređajem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16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Komunikacija procesora sa U/I hardverom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sr-Latn-RS" sz="2800" dirty="0"/>
              <a:t>Prva varijanta </a:t>
            </a:r>
          </a:p>
          <a:p>
            <a:pPr lvl="1"/>
            <a:r>
              <a:rPr lang="sr-Latn-RS" dirty="0"/>
              <a:t>Procesor izvršava specijalnu U/I instrukciju koja  </a:t>
            </a:r>
            <a:r>
              <a:rPr lang="en-US" dirty="0" err="1"/>
              <a:t>adresira</a:t>
            </a:r>
            <a:r>
              <a:rPr lang="sr-Latn-RS" dirty="0"/>
              <a:t> registre kontrolera i upisuje/čita u/iz njih</a:t>
            </a:r>
          </a:p>
          <a:p>
            <a:r>
              <a:rPr lang="sr-Latn-RS" sz="2800" dirty="0"/>
              <a:t>Druga varijanta </a:t>
            </a:r>
          </a:p>
          <a:p>
            <a:pPr lvl="1"/>
            <a:r>
              <a:rPr lang="sr-Latn-RS" dirty="0"/>
              <a:t>(Memory mapped I/O)</a:t>
            </a:r>
          </a:p>
          <a:p>
            <a:pPr marL="1154430" lvl="2" indent="-514350"/>
            <a:r>
              <a:rPr lang="en-US" dirty="0" err="1"/>
              <a:t>Procesor</a:t>
            </a:r>
            <a:r>
              <a:rPr lang="en-US" dirty="0"/>
              <a:t> </a:t>
            </a:r>
            <a:r>
              <a:rPr lang="en-US" dirty="0" err="1"/>
              <a:t>izvr</a:t>
            </a:r>
            <a:r>
              <a:rPr lang="sr-Latn-RS" dirty="0"/>
              <a:t>šava standardnu instrukciju koja pristupa adresama iz opsega radne memorije, ali su te adrese namapirane na registre kontrolera i ustvari se vrši pristup registrima kontrolera</a:t>
            </a:r>
          </a:p>
          <a:p>
            <a:pPr marL="560070" indent="-514350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59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Registri U/I kontrolera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/>
          <a:lstStyle/>
          <a:p>
            <a:r>
              <a:rPr lang="sr-Latn-RS" i="1" dirty="0"/>
              <a:t>Data-in</a:t>
            </a:r>
            <a:r>
              <a:rPr lang="sr-Latn-RS" dirty="0"/>
              <a:t> registar</a:t>
            </a:r>
          </a:p>
          <a:p>
            <a:pPr lvl="1"/>
            <a:r>
              <a:rPr lang="sr-Latn-RS" dirty="0"/>
              <a:t>Iz njega procesor preuzima podatke</a:t>
            </a:r>
          </a:p>
          <a:p>
            <a:r>
              <a:rPr lang="sr-Latn-RS" i="1" dirty="0"/>
              <a:t>Data-out</a:t>
            </a:r>
            <a:r>
              <a:rPr lang="sr-Latn-RS" dirty="0"/>
              <a:t> registar</a:t>
            </a:r>
          </a:p>
          <a:p>
            <a:pPr lvl="1"/>
            <a:r>
              <a:rPr lang="sr-Latn-RS" dirty="0"/>
              <a:t>U njega procesor upisuje podatke za U/I uređaj</a:t>
            </a:r>
          </a:p>
          <a:p>
            <a:r>
              <a:rPr lang="sr-Latn-RS" dirty="0"/>
              <a:t>Statusni registar</a:t>
            </a:r>
          </a:p>
          <a:p>
            <a:pPr lvl="1"/>
            <a:r>
              <a:rPr lang="sr-Latn-RS" dirty="0"/>
              <a:t>Informacija o statusu operacije za procesor </a:t>
            </a:r>
          </a:p>
          <a:p>
            <a:pPr lvl="1"/>
            <a:r>
              <a:rPr lang="sr-Latn-RS" dirty="0"/>
              <a:t>Da li je završena, kod greške, ...</a:t>
            </a:r>
          </a:p>
          <a:p>
            <a:r>
              <a:rPr lang="sr-Latn-RS" dirty="0"/>
              <a:t>Upravljački registar</a:t>
            </a:r>
          </a:p>
          <a:p>
            <a:pPr lvl="1"/>
            <a:r>
              <a:rPr lang="sr-Latn-RS" dirty="0"/>
              <a:t>U ovaj registar procesor upisuje komandu za U/I uređaj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37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sz="2400" dirty="0"/>
              <a:t>Programirani U/I</a:t>
            </a:r>
          </a:p>
          <a:p>
            <a:pPr lvl="1"/>
            <a:r>
              <a:rPr lang="sr-Latn-RS" sz="2000" dirty="0"/>
              <a:t>Procesor na zahtev procesa izdaje U/I komandu</a:t>
            </a:r>
          </a:p>
          <a:p>
            <a:pPr lvl="1"/>
            <a:r>
              <a:rPr lang="sr-Latn-RS" sz="2000" dirty="0"/>
              <a:t>Dok U/I modul obavlja funkciju, proces je u zaposlenom čekanju (</a:t>
            </a:r>
            <a:r>
              <a:rPr lang="sr-Latn-RS" sz="2000" i="1" dirty="0"/>
              <a:t>busy waiting</a:t>
            </a:r>
            <a:r>
              <a:rPr lang="sr-Latn-RS" sz="2000" dirty="0"/>
              <a:t>) da se U/I operacija završi</a:t>
            </a:r>
          </a:p>
          <a:p>
            <a:pPr lvl="1"/>
            <a:r>
              <a:rPr lang="sr-Latn-RS" sz="2000" dirty="0"/>
              <a:t>Proces stalno proverava </a:t>
            </a:r>
          </a:p>
          <a:p>
            <a:pPr marL="365760" lvl="1" indent="0">
              <a:buNone/>
            </a:pPr>
            <a:r>
              <a:rPr lang="sr-Latn-RS" sz="2000" dirty="0"/>
              <a:t>    da li je operacija završena</a:t>
            </a:r>
          </a:p>
          <a:p>
            <a:pPr lvl="1"/>
            <a:endParaRPr lang="sr-Latn-RS" sz="2000" dirty="0"/>
          </a:p>
        </p:txBody>
      </p:sp>
      <p:pic>
        <p:nvPicPr>
          <p:cNvPr id="4" name="Bart calls Australia!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2257" y="32004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473952" cy="4495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U/I pokretan prekidom</a:t>
            </a:r>
          </a:p>
          <a:p>
            <a:pPr lvl="1"/>
            <a:r>
              <a:rPr lang="sr-Latn-RS" dirty="0"/>
              <a:t>Procesor na zahtev procesa izdaje U/I komandu</a:t>
            </a:r>
          </a:p>
          <a:p>
            <a:pPr lvl="1"/>
            <a:r>
              <a:rPr lang="sr-Latn-RS" dirty="0"/>
              <a:t>Ako U/I instrukcija nije blokirajuća </a:t>
            </a:r>
          </a:p>
          <a:p>
            <a:pPr lvl="2"/>
            <a:r>
              <a:rPr lang="sr-Latn-RS" dirty="0"/>
              <a:t>procesor nastavlja da izvršava instrukcije procesa</a:t>
            </a:r>
          </a:p>
          <a:p>
            <a:pPr lvl="1"/>
            <a:r>
              <a:rPr lang="sr-Latn-RS" dirty="0"/>
              <a:t>Ako je U/I funkcija blokirajuća </a:t>
            </a:r>
          </a:p>
          <a:p>
            <a:pPr lvl="2"/>
            <a:r>
              <a:rPr lang="sr-Latn-RS" dirty="0"/>
              <a:t>Proces se stavlja u stanje blokiran</a:t>
            </a:r>
          </a:p>
          <a:p>
            <a:pPr lvl="2"/>
            <a:r>
              <a:rPr lang="sr-Latn-RS" dirty="0"/>
              <a:t>Raspoređuje se drugi proces</a:t>
            </a:r>
          </a:p>
          <a:p>
            <a:pPr lvl="1"/>
            <a:r>
              <a:rPr lang="sr-Latn-RS" dirty="0"/>
              <a:t>U/I uređaj postavlja prekid kada završi operaciju</a:t>
            </a:r>
          </a:p>
          <a:p>
            <a:pPr lvl="1"/>
            <a:r>
              <a:rPr lang="sr-Latn-RS" dirty="0"/>
              <a:t>Rutina za obradu prekida (ISR) se izvršava kao reakcija na završenu U/I  operaciju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2699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pokretan prekidom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04" y="1524000"/>
            <a:ext cx="5486595" cy="527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636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/>
          </a:bodyPr>
          <a:lstStyle/>
          <a:p>
            <a:r>
              <a:rPr lang="sr-Latn-RS" dirty="0"/>
              <a:t>U nekim situacijama potrebno je isključiti obradu prekida </a:t>
            </a:r>
          </a:p>
        </p:txBody>
      </p:sp>
      <p:pic>
        <p:nvPicPr>
          <p:cNvPr id="4" name="Forrest Gump (4-10) Best Movie Quote - College Football Scene (1994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486" y="2819400"/>
            <a:ext cx="6096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21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culus SEXY Rift- The Best and Funniest OR Reactions Ever Compilation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/>
          </a:bodyPr>
          <a:lstStyle/>
          <a:p>
            <a:r>
              <a:rPr lang="sr-Latn-RS" dirty="0"/>
              <a:t>Prekidi se isključuju dok traje neka kritična operacija koja ne sme biti prekinuta</a:t>
            </a:r>
          </a:p>
          <a:p>
            <a:pPr lvl="1"/>
            <a:r>
              <a:rPr lang="sr-Latn-RS" dirty="0"/>
              <a:t>Najčešće dok se obrađuje prethodni prekid</a:t>
            </a:r>
          </a:p>
          <a:p>
            <a:r>
              <a:rPr lang="sr-Latn-RS" dirty="0"/>
              <a:t>Procesor ima bit koji označava da li su prekidi uključeni</a:t>
            </a:r>
          </a:p>
          <a:p>
            <a:r>
              <a:rPr lang="sr-Latn-RS" dirty="0"/>
              <a:t>Može se privilegovanom instrukcijom postaviti vrednost ovog bita</a:t>
            </a:r>
          </a:p>
          <a:p>
            <a:r>
              <a:rPr lang="sr-Latn-RS" dirty="0"/>
              <a:t>Bit se odnosi samo na standardne prekide (</a:t>
            </a:r>
            <a:r>
              <a:rPr lang="sr-Latn-RS" i="1" dirty="0"/>
              <a:t>maskable interrupts</a:t>
            </a:r>
            <a:r>
              <a:rPr lang="sr-Latn-R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315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Isključivanje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Specijalni prekidi (</a:t>
            </a:r>
            <a:r>
              <a:rPr lang="sr-Latn-RS" sz="2800" i="1" dirty="0"/>
              <a:t>nonmaskable</a:t>
            </a:r>
            <a:r>
              <a:rPr lang="sr-Latn-RS" sz="2800" dirty="0"/>
              <a:t>) se ne mogu isključiti</a:t>
            </a:r>
          </a:p>
          <a:p>
            <a:pPr lvl="1"/>
            <a:r>
              <a:rPr lang="sr-Latn-RS" sz="2400" dirty="0"/>
              <a:t>Ovi prekidi se aktiviraju u slučaju fatalnih grešaka sistema</a:t>
            </a:r>
          </a:p>
          <a:p>
            <a:pPr lvl="1"/>
            <a:endParaRPr lang="en-GB" sz="2400" dirty="0"/>
          </a:p>
        </p:txBody>
      </p:sp>
      <p:pic>
        <p:nvPicPr>
          <p:cNvPr id="4" name="Forrest Gump Sto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2943" y="3124200"/>
            <a:ext cx="6096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70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pokretan prekidom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Kada uređaj postavi prekid, potrebno je izvršiti rutinu za obradu prekida</a:t>
            </a:r>
          </a:p>
          <a:p>
            <a:r>
              <a:rPr lang="sr-Latn-RS" dirty="0"/>
              <a:t>U drajveru je kod za obradu prekida</a:t>
            </a:r>
          </a:p>
          <a:p>
            <a:r>
              <a:rPr lang="sr-Latn-RS" dirty="0"/>
              <a:t>Svaki drajver registruje svoju rutinu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550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Vektor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dirty="0"/>
              <a:t>Kako procesor zna koji je uređaj postavio prekid?</a:t>
            </a:r>
          </a:p>
          <a:p>
            <a:r>
              <a:rPr lang="sr-Latn-RS" dirty="0"/>
              <a:t>Pri signalizaciji prekida uređaj postavlja broj (adresu) koji ukazuje na tip prekida</a:t>
            </a:r>
          </a:p>
          <a:p>
            <a:r>
              <a:rPr lang="sr-Latn-RS" dirty="0"/>
              <a:t>Vektor prekida</a:t>
            </a:r>
          </a:p>
          <a:p>
            <a:pPr lvl="1"/>
            <a:r>
              <a:rPr lang="sr-Latn-RS" dirty="0"/>
              <a:t>Niz koji sadrži adrese rutina za obradu prekida</a:t>
            </a:r>
          </a:p>
          <a:p>
            <a:pPr lvl="1"/>
            <a:r>
              <a:rPr lang="sr-Latn-RS" dirty="0"/>
              <a:t>Na osnovu adrese koju prekid postavi indeksira se element vektora prekida</a:t>
            </a:r>
          </a:p>
        </p:txBody>
      </p:sp>
    </p:spTree>
    <p:extLst>
      <p:ext uri="{BB962C8B-B14F-4D97-AF65-F5344CB8AC3E}">
        <p14:creationId xmlns:p14="http://schemas.microsoft.com/office/powerpoint/2010/main" val="55959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Vektor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Obično vektor prekida ima manje elemenata nego što ima uređaja</a:t>
            </a:r>
          </a:p>
          <a:p>
            <a:pPr lvl="1"/>
            <a:r>
              <a:rPr lang="sr-Latn-RS" dirty="0"/>
              <a:t>Tada element vektora sadrži adresu</a:t>
            </a:r>
            <a:r>
              <a:rPr lang="en-US" dirty="0"/>
              <a:t> </a:t>
            </a:r>
            <a:r>
              <a:rPr lang="sr-Latn-RS" dirty="0"/>
              <a:t>liste obrađivača prekida</a:t>
            </a:r>
          </a:p>
          <a:p>
            <a:pPr lvl="1"/>
            <a:r>
              <a:rPr lang="sr-Latn-RS" dirty="0"/>
              <a:t>Skeniraju se svi elementi liste da se nađe odgovarajući obrađivač</a:t>
            </a:r>
          </a:p>
          <a:p>
            <a:r>
              <a:rPr lang="sr-Latn-RS" dirty="0"/>
              <a:t>OS pri inicijalizaciji skenira uređaje i postavlja adrese obrađivača prekida u vektor prekida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52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Nivoi prioriteta prekida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Može da postoji više nivoa prioriteta prekida</a:t>
            </a:r>
          </a:p>
          <a:p>
            <a:r>
              <a:rPr lang="sr-Latn-RS" dirty="0"/>
              <a:t>Obrada prekida nižeg prioriteta može biti prekinuta zbog obrade prekida višeg prioriteta</a:t>
            </a:r>
          </a:p>
        </p:txBody>
      </p:sp>
    </p:spTree>
    <p:extLst>
      <p:ext uri="{BB962C8B-B14F-4D97-AF65-F5344CB8AC3E}">
        <p14:creationId xmlns:p14="http://schemas.microsoft.com/office/powerpoint/2010/main" val="56072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Organizacija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Direktan pristup memoriji (DMA)</a:t>
            </a:r>
          </a:p>
          <a:p>
            <a:pPr lvl="1"/>
            <a:r>
              <a:rPr lang="sr-Latn-RS" dirty="0"/>
              <a:t>Procesor može da delegira izvršavanje I/O operacija specijalizovanom procesoru – DMA kontroleru</a:t>
            </a:r>
          </a:p>
          <a:p>
            <a:pPr lvl="1"/>
            <a:r>
              <a:rPr lang="sr-Latn-RS" dirty="0"/>
              <a:t>DMA kontroler upravlja razmenom podataka između glavne memorije i U/I modula</a:t>
            </a:r>
          </a:p>
          <a:p>
            <a:pPr lvl="1"/>
            <a:r>
              <a:rPr lang="sr-Latn-RS" dirty="0"/>
              <a:t>Procesor šalje DMA modulu zahtev za prenos bloka podataka</a:t>
            </a:r>
          </a:p>
          <a:p>
            <a:pPr lvl="2"/>
            <a:r>
              <a:rPr lang="sr-Latn-RS" dirty="0"/>
              <a:t>Adresa sa koje se podaci prenose</a:t>
            </a:r>
          </a:p>
          <a:p>
            <a:pPr lvl="2"/>
            <a:r>
              <a:rPr lang="sr-Latn-RS" dirty="0"/>
              <a:t>Adresa na koju se podaci prenose</a:t>
            </a:r>
          </a:p>
          <a:p>
            <a:pPr lvl="2"/>
            <a:r>
              <a:rPr lang="sr-Latn-RS" dirty="0"/>
              <a:t>Broj bajtova za prenos</a:t>
            </a:r>
          </a:p>
          <a:p>
            <a:pPr lvl="1"/>
            <a:r>
              <a:rPr lang="sr-Latn-RS" dirty="0"/>
              <a:t>DMA modul postavlja prekid kada završi prenos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742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Razvojne faze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/>
              <a:t>Procesor direktno upravlja U/I uređajem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Dodaje se kontroler (U/I modul)</a:t>
            </a:r>
          </a:p>
          <a:p>
            <a:pPr marL="834390" lvl="1" indent="-514350"/>
            <a:r>
              <a:rPr lang="sr-Latn-RS" dirty="0"/>
              <a:t>Koristi se programirani U/I bez prekida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Ista konfiguracija kao pod 2, ali sa prekidima</a:t>
            </a:r>
          </a:p>
          <a:p>
            <a:pPr marL="834390" lvl="1" indent="-514350"/>
            <a:r>
              <a:rPr lang="sr-Latn-RS" dirty="0"/>
              <a:t>Efikasniji sistem jer proces ne mora stalno da proverava završetak U/I operacije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U/I modul može direktno da upravlja memorijom preko DMA</a:t>
            </a:r>
          </a:p>
          <a:p>
            <a:pPr marL="834390" lvl="1" indent="-514350"/>
            <a:r>
              <a:rPr lang="sr-Latn-RS" dirty="0"/>
              <a:t>Procesor može da obrađuje druge zadatke dok DMA prenosi ceo blok podataka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207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Razvojne faze U/I funkcije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U/I modul postaje poseban procesor</a:t>
            </a:r>
          </a:p>
          <a:p>
            <a:pPr marL="834390" lvl="1" indent="-514350"/>
            <a:r>
              <a:rPr lang="sr-Latn-RS" dirty="0"/>
              <a:t>Čitav niz U/I aktivnosti obavlja U/I procesor bez uplitanja glavnog procesora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U/I modul dobija i sopstvenu memoriju</a:t>
            </a:r>
          </a:p>
          <a:p>
            <a:pPr marL="834390" lvl="1" indent="-514350"/>
            <a:r>
              <a:rPr lang="sr-Latn-RS" dirty="0"/>
              <a:t>U/I modul je kao odvojen računar koji samostalno može da upravlja U/I uređajem uz minimalno angažovanje procesora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535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Ciljevi projektovanja U/I podsistema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Efikasnost</a:t>
            </a:r>
          </a:p>
          <a:p>
            <a:pPr lvl="1"/>
            <a:r>
              <a:rPr lang="sr-Latn-RS" dirty="0"/>
              <a:t>Većina U/I uređaja je izuzetno spora u odnosu na glavnu memoriju i procesor</a:t>
            </a:r>
          </a:p>
          <a:p>
            <a:pPr lvl="1"/>
            <a:r>
              <a:rPr lang="sr-Latn-RS" dirty="0"/>
              <a:t>Multiprogramiranje dozvoljava da se drugi proces izvršava dok jedan proces čeka na U/I</a:t>
            </a:r>
          </a:p>
          <a:p>
            <a:pPr lvl="1"/>
            <a:r>
              <a:rPr lang="sr-Latn-RS" dirty="0"/>
              <a:t>Razmenjivanje</a:t>
            </a:r>
            <a:endParaRPr lang="en-US" dirty="0"/>
          </a:p>
          <a:p>
            <a:pPr lvl="2"/>
            <a:r>
              <a:rPr lang="sr-Latn-RS" dirty="0"/>
              <a:t>Dobavljaju se novi procesi sa diska da procesor ne bi bio besposlen	</a:t>
            </a:r>
          </a:p>
          <a:p>
            <a:pPr lvl="2"/>
            <a:r>
              <a:rPr lang="sr-Latn-RS" dirty="0"/>
              <a:t>Najznačajnije je kako je realizovan U/I diska</a:t>
            </a: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11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Kategorije U/I uređaja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5304" y="1600200"/>
            <a:ext cx="8153400" cy="4495800"/>
          </a:xfrm>
        </p:spPr>
        <p:txBody>
          <a:bodyPr>
            <a:normAutofit/>
          </a:bodyPr>
          <a:lstStyle/>
          <a:p>
            <a:r>
              <a:rPr lang="sr-Latn-RS" dirty="0"/>
              <a:t>Za komunikaciju sa korisnikom računara</a:t>
            </a:r>
          </a:p>
          <a:p>
            <a:pPr lvl="2"/>
            <a:r>
              <a:rPr lang="sr-Latn-RS" dirty="0"/>
              <a:t>Štampač, tastatura, miš, ...</a:t>
            </a:r>
          </a:p>
          <a:p>
            <a:endParaRPr lang="sr-Latn-RS" dirty="0"/>
          </a:p>
          <a:p>
            <a:endParaRPr lang="en-US" dirty="0"/>
          </a:p>
          <a:p>
            <a:endParaRPr lang="sr-Latn-RS" dirty="0"/>
          </a:p>
        </p:txBody>
      </p:sp>
      <p:pic>
        <p:nvPicPr>
          <p:cNvPr id="5" name="Picture 2" descr="http://2.bp.blogspot.com/-LRIZhjTUo4w/TwNcKVdCZdI/AAAAAAAAAig/ok8CRJmfWa4/s640/keyboard-ctrl-alt-d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11312"/>
            <a:ext cx="3124200" cy="192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echnabob.com/blog/wp-content/uploads/2010/08/supercoder_2000_binary_key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409" y="3200400"/>
            <a:ext cx="2523191" cy="20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static.neatorama.com/images/2009-04/computer-mouse-taxiderm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85341"/>
            <a:ext cx="2726872" cy="195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Ciljevi projektovanja U/I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/>
          <a:lstStyle/>
          <a:p>
            <a:r>
              <a:rPr lang="sr-Latn-RS" dirty="0"/>
              <a:t>Opštost</a:t>
            </a:r>
          </a:p>
          <a:p>
            <a:pPr lvl="1"/>
            <a:r>
              <a:rPr lang="sr-Latn-RS" dirty="0"/>
              <a:t>Radi jednostavnosti i obrade grešaka poželjno je upravljati svim U/I uređajima na jedinstven način</a:t>
            </a:r>
          </a:p>
          <a:p>
            <a:pPr lvl="1"/>
            <a:r>
              <a:rPr lang="sr-Latn-RS" dirty="0"/>
              <a:t>Sistem apstrahuje razlike između uređaja tako što identifikuje zajedničke osobine</a:t>
            </a:r>
          </a:p>
          <a:p>
            <a:pPr lvl="2"/>
            <a:r>
              <a:rPr lang="sr-Latn-RS" dirty="0"/>
              <a:t>Zato OS koristi generičke funkcije za rad sa U/I</a:t>
            </a:r>
          </a:p>
          <a:p>
            <a:pPr lvl="2"/>
            <a:r>
              <a:rPr lang="sr-Latn-RS" dirty="0"/>
              <a:t>Operacije „piši“, „čitaj“, „otvori“, „zaključaj“</a:t>
            </a:r>
          </a:p>
          <a:p>
            <a:pPr lvl="1"/>
            <a:r>
              <a:rPr lang="sr-Latn-RS" dirty="0"/>
              <a:t>Rutine nižeg nivoa obavljaju operacije nad konkretnim uređajem</a:t>
            </a:r>
          </a:p>
          <a:p>
            <a:pPr lvl="2"/>
            <a:r>
              <a:rPr lang="sr-Latn-RS" dirty="0"/>
              <a:t>Drajveri realizovani specifično za svaki uređaj implementiraju generičke funkcije za konkretan uređaj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162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Hijerarhijska struktura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Zato se U/I funkcije organizuju hijerarhijski</a:t>
            </a:r>
          </a:p>
          <a:p>
            <a:pPr lvl="1"/>
            <a:r>
              <a:rPr lang="sr-Latn-RS" dirty="0"/>
              <a:t>Rutine nižeg nivoa sakrivaju detalje uređaja</a:t>
            </a:r>
            <a:endParaRPr lang="en-US" dirty="0"/>
          </a:p>
          <a:p>
            <a:pPr lvl="1"/>
            <a:r>
              <a:rPr lang="sr-Latn-RS" dirty="0"/>
              <a:t>Sistem se organizuje po slojevima</a:t>
            </a:r>
          </a:p>
          <a:p>
            <a:pPr lvl="1"/>
            <a:r>
              <a:rPr lang="sr-Latn-RS" dirty="0"/>
              <a:t>Svaki sloj </a:t>
            </a:r>
          </a:p>
          <a:p>
            <a:pPr lvl="2"/>
            <a:r>
              <a:rPr lang="sr-Latn-RS" dirty="0"/>
              <a:t>se oslanja na sledeći sloj da bi izvodio jednostavnije funkcije</a:t>
            </a:r>
          </a:p>
          <a:p>
            <a:pPr lvl="2"/>
            <a:r>
              <a:rPr lang="sr-Latn-RS" dirty="0"/>
              <a:t>Obezbeđuje servise sloju iznad sebe</a:t>
            </a:r>
          </a:p>
          <a:p>
            <a:pPr lvl="1"/>
            <a:r>
              <a:rPr lang="sr-Latn-RS" dirty="0"/>
              <a:t>Promene u jednom sloju ne bi trebalo da zahtevaju izmene drugih slojeva</a:t>
            </a:r>
          </a:p>
          <a:p>
            <a:pPr lvl="1"/>
            <a:r>
              <a:rPr lang="sr-Latn-RS" dirty="0"/>
              <a:t>Zato ne treba menjati kod OS da bi se podržao novi uređaj</a:t>
            </a:r>
          </a:p>
          <a:p>
            <a:pPr lvl="2"/>
            <a:r>
              <a:rPr lang="sr-Latn-RS" dirty="0"/>
              <a:t>Dovoljno je dodati drajver za uređaj</a:t>
            </a:r>
          </a:p>
          <a:p>
            <a:pPr lvl="2"/>
            <a:r>
              <a:rPr lang="sr-Latn-RS" dirty="0"/>
              <a:t>Drajver se implementira specifično za svaki OS</a:t>
            </a:r>
          </a:p>
          <a:p>
            <a:pPr lvl="1"/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4156848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Organizacija slojeva u U/I podsistemu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895600"/>
            <a:ext cx="5172364" cy="374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1 (Accent Bar) 4"/>
          <p:cNvSpPr/>
          <p:nvPr/>
        </p:nvSpPr>
        <p:spPr>
          <a:xfrm flipH="1">
            <a:off x="152400" y="1687286"/>
            <a:ext cx="3810000" cy="1817914"/>
          </a:xfrm>
          <a:prstGeom prst="accentCallout1">
            <a:avLst>
              <a:gd name="adj1" fmla="val 33920"/>
              <a:gd name="adj2" fmla="val -4025"/>
              <a:gd name="adj3" fmla="val 117928"/>
              <a:gd name="adj4" fmla="val -4948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Radi sa uređajem kao logičkim resursom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Ne brine se o detaljima stvarnog uređaja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Izvršava generičke komande „upiši“, „pročitaj“, ...</a:t>
            </a:r>
            <a:endParaRPr lang="en-US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4191000"/>
            <a:ext cx="3810000" cy="1664208"/>
          </a:xfrm>
          <a:prstGeom prst="accentCallout1">
            <a:avLst>
              <a:gd name="adj1" fmla="val 33911"/>
              <a:gd name="adj2" fmla="val -3298"/>
              <a:gd name="adj3" fmla="val 23522"/>
              <a:gd name="adj4" fmla="val -495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Stvarno čekanje u redovima i raspoređivanje U/I operacija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Nivo softvera koji stvarno komunicira sa hardverom uređaja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72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baferovanje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Bafer je prostor u memoriji u koji se skladište podaci koji se prenose od/ka U/I uređaja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r>
              <a:rPr lang="sr-Latn-RS" dirty="0"/>
              <a:t>Proces ne mora da čeka na spore U/I operacije</a:t>
            </a:r>
          </a:p>
          <a:p>
            <a:pPr lvl="1"/>
            <a:r>
              <a:rPr lang="sr-Latn-RS" dirty="0"/>
              <a:t>Pri U/I upisu, proces postavi sve podatke odjednom u bafer, a kontroler ih šalje ka uređaju</a:t>
            </a:r>
          </a:p>
          <a:p>
            <a:pPr lvl="1"/>
            <a:r>
              <a:rPr lang="sr-Latn-RS" dirty="0"/>
              <a:t>Pri U/I čitanju, najpre se svi podaci prihvate u bafer, nakon čega im proces pristupa</a:t>
            </a:r>
            <a:endParaRPr lang="en-GB" dirty="0"/>
          </a:p>
        </p:txBody>
      </p:sp>
      <p:pic>
        <p:nvPicPr>
          <p:cNvPr id="4" name="Picture 3" descr="Fig11_05b.gif"/>
          <p:cNvPicPr>
            <a:picLocks noChangeAspect="1"/>
          </p:cNvPicPr>
          <p:nvPr/>
        </p:nvPicPr>
        <p:blipFill rotWithShape="1">
          <a:blip r:embed="rId2"/>
          <a:srcRect b="25924"/>
          <a:stretch/>
        </p:blipFill>
        <p:spPr>
          <a:xfrm>
            <a:off x="990600" y="2489201"/>
            <a:ext cx="5943600" cy="14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84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baferovanje</a:t>
            </a:r>
            <a:endParaRPr lang="en-GB" dirty="0"/>
          </a:p>
        </p:txBody>
      </p:sp>
      <p:pic>
        <p:nvPicPr>
          <p:cNvPr id="4" name="Oktoberfest - Waitress carries 13 Mass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38" y="1600200"/>
            <a:ext cx="7993062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00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U/I baferovanje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Pošto U/I operacija koristi podatke iz bafera, pri upisu podataka nije problem ako proces promeni podatke nakon izdavanja U/I operacije</a:t>
            </a:r>
          </a:p>
          <a:p>
            <a:r>
              <a:rPr lang="sr-Latn-RS" dirty="0"/>
              <a:t>Stranica procesa ne mora u toku U/I operacije ni da bude u radnoj memoriji</a:t>
            </a:r>
          </a:p>
          <a:p>
            <a:pPr lvl="1"/>
            <a:r>
              <a:rPr lang="sr-Latn-RS" dirty="0"/>
              <a:t>Može biti zamenjena na disk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99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Dvostruki bafer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Uvode se dva bafera</a:t>
            </a:r>
          </a:p>
          <a:p>
            <a:r>
              <a:rPr lang="sr-Latn-RS" dirty="0"/>
              <a:t>Proces učitava podatke iz jednog bafera</a:t>
            </a:r>
          </a:p>
          <a:p>
            <a:r>
              <a:rPr lang="sr-Latn-RS" dirty="0"/>
              <a:t>Za to vreme OS učitava sledeći blok u drugi bafer</a:t>
            </a:r>
          </a:p>
          <a:p>
            <a:r>
              <a:rPr lang="sr-Latn-RS" dirty="0"/>
              <a:t>Onda proces pređe na drugi bafer, a OS se vrati na prvi i tako redom</a:t>
            </a:r>
          </a:p>
          <a:p>
            <a:r>
              <a:rPr lang="sr-Latn-RS" dirty="0"/>
              <a:t>Slično (samo obrnuto) kod upisa podataka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Fig11_05c.gif"/>
          <p:cNvPicPr>
            <a:picLocks noChangeAspect="1"/>
          </p:cNvPicPr>
          <p:nvPr/>
        </p:nvPicPr>
        <p:blipFill rotWithShape="1">
          <a:blip r:embed="rId2"/>
          <a:srcRect b="24126"/>
          <a:stretch/>
        </p:blipFill>
        <p:spPr>
          <a:xfrm>
            <a:off x="990600" y="4572000"/>
            <a:ext cx="6953250" cy="15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9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Kružni bafer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124200"/>
          </a:xfrm>
        </p:spPr>
        <p:txBody>
          <a:bodyPr/>
          <a:lstStyle/>
          <a:p>
            <a:r>
              <a:rPr lang="sr-Latn-RS" dirty="0"/>
              <a:t>Dalje proširenje ideje dvostrukog bafera</a:t>
            </a:r>
          </a:p>
          <a:p>
            <a:r>
              <a:rPr lang="sr-Latn-RS" dirty="0"/>
              <a:t>Uvodi se N bafera</a:t>
            </a:r>
          </a:p>
          <a:p>
            <a:r>
              <a:rPr lang="sr-Latn-RS" dirty="0"/>
              <a:t>Redom U/I uređaj puni/prazni bafere, dok OS čita/upisuje iz njih</a:t>
            </a:r>
          </a:p>
          <a:p>
            <a:r>
              <a:rPr lang="sr-Latn-RS" dirty="0"/>
              <a:t>Nakon rada sa poslednjim baferom vraća se na prvi</a:t>
            </a:r>
            <a:endParaRPr lang="en-GB" dirty="0"/>
          </a:p>
        </p:txBody>
      </p:sp>
      <p:pic>
        <p:nvPicPr>
          <p:cNvPr id="4" name="Picture 3" descr="Fig11_05d.gif"/>
          <p:cNvPicPr>
            <a:picLocks noChangeAspect="1"/>
          </p:cNvPicPr>
          <p:nvPr/>
        </p:nvPicPr>
        <p:blipFill rotWithShape="1">
          <a:blip r:embed="rId2"/>
          <a:srcRect b="23838"/>
          <a:stretch/>
        </p:blipFill>
        <p:spPr>
          <a:xfrm>
            <a:off x="1143000" y="4648200"/>
            <a:ext cx="6781800" cy="17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Raspoređivanje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Performansa diska je izuzetno značajna za performansu celog sistema</a:t>
            </a:r>
          </a:p>
          <a:p>
            <a:r>
              <a:rPr lang="sr-Latn-RS" dirty="0"/>
              <a:t>Disk je puno sporiji od radne memorije</a:t>
            </a:r>
          </a:p>
          <a:p>
            <a:r>
              <a:rPr lang="sr-Latn-RS" dirty="0"/>
              <a:t>Često se pristupa disku zbog </a:t>
            </a:r>
          </a:p>
          <a:p>
            <a:pPr lvl="1"/>
            <a:r>
              <a:rPr lang="sr-Latn-RS" dirty="0"/>
              <a:t>Pristupa fajlovima</a:t>
            </a:r>
          </a:p>
          <a:p>
            <a:pPr lvl="1"/>
            <a:r>
              <a:rPr lang="sr-Latn-RS" dirty="0"/>
              <a:t>Stranica procesa u virtuelnoj memoriji</a:t>
            </a:r>
          </a:p>
        </p:txBody>
      </p:sp>
    </p:spTree>
    <p:extLst>
      <p:ext uri="{BB962C8B-B14F-4D97-AF65-F5344CB8AC3E}">
        <p14:creationId xmlns:p14="http://schemas.microsoft.com/office/powerpoint/2010/main" val="2828236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Parametri performanse diska</a:t>
            </a:r>
            <a:endParaRPr lang="en-GB" dirty="0"/>
          </a:p>
        </p:txBody>
      </p:sp>
      <p:pic>
        <p:nvPicPr>
          <p:cNvPr id="4" name="Content Placeholder 3" descr="Fig11_06.gif"/>
          <p:cNvPicPr>
            <a:picLocks noChangeAspect="1"/>
          </p:cNvPicPr>
          <p:nvPr/>
        </p:nvPicPr>
        <p:blipFill rotWithShape="1">
          <a:blip r:embed="rId2"/>
          <a:srcRect b="43333"/>
          <a:stretch/>
        </p:blipFill>
        <p:spPr bwMode="auto">
          <a:xfrm>
            <a:off x="572677" y="5303520"/>
            <a:ext cx="7534275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263114" y="4253512"/>
            <a:ext cx="8153400" cy="1447800"/>
          </a:xfrm>
        </p:spPr>
        <p:txBody>
          <a:bodyPr>
            <a:normAutofit/>
          </a:bodyPr>
          <a:lstStyle/>
          <a:p>
            <a:r>
              <a:rPr lang="sr-Latn-RS" dirty="0"/>
              <a:t>Više operacija mora da se izvede za svaki zahtev prenosa podataka od/ka disku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3636000" cy="265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00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Kategorije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 komunikaciju sa hardverom računara</a:t>
            </a:r>
          </a:p>
          <a:p>
            <a:pPr lvl="2"/>
            <a:r>
              <a:rPr lang="sr-Latn-RS" dirty="0"/>
              <a:t>Diskovi, senzori, kontroleri, ...</a:t>
            </a:r>
            <a:endParaRPr lang="en-GB" dirty="0"/>
          </a:p>
        </p:txBody>
      </p:sp>
      <p:pic>
        <p:nvPicPr>
          <p:cNvPr id="1026" name="Picture 2" descr="Jim Harris on X: &quot;Removable Storage 1956: A 5 megabyte IBM 350 hard disk  array that can be inserted &amp; removed from a plane for $253,153/MB 2023: 1TB  @SanDisk MicroSD card can">
            <a:extLst>
              <a:ext uri="{FF2B5EF4-FFF2-40B4-BE49-F238E27FC236}">
                <a16:creationId xmlns:a16="http://schemas.microsoft.com/office/drawing/2014/main" id="{F342FF28-F6C3-0B27-BB45-5FFF2513C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19837"/>
            <a:ext cx="5867400" cy="390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035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Parametri performanse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Čekanje na uređaj </a:t>
            </a:r>
          </a:p>
          <a:p>
            <a:pPr lvl="1"/>
            <a:r>
              <a:rPr lang="sr-Latn-RS" dirty="0"/>
              <a:t>Čekanje da uređaj postane raspoloživ procesu</a:t>
            </a:r>
          </a:p>
          <a:p>
            <a:r>
              <a:rPr lang="sr-Latn-RS" dirty="0"/>
              <a:t>Čekanje na U/I kanal </a:t>
            </a:r>
          </a:p>
          <a:p>
            <a:pPr lvl="1"/>
            <a:r>
              <a:rPr lang="sr-Latn-RS" dirty="0"/>
              <a:t>Čekanje da kanal postane raspoloživ ako se kanal deli sa drugim U/I uređajima</a:t>
            </a:r>
          </a:p>
          <a:p>
            <a:r>
              <a:rPr lang="sr-Latn-RS" dirty="0"/>
              <a:t>Vreme pozicioniranja</a:t>
            </a:r>
          </a:p>
          <a:p>
            <a:pPr lvl="1"/>
            <a:r>
              <a:rPr lang="sr-Latn-RS" dirty="0"/>
              <a:t>Vreme potrebno da se glava diska pomeri na potrebnu stazu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610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Parametri performanse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Rotaciono kašnjenje</a:t>
            </a:r>
          </a:p>
          <a:p>
            <a:pPr lvl="1"/>
            <a:r>
              <a:rPr lang="sr-Latn-RS" dirty="0"/>
              <a:t>Vreme potrebno da se disk rotira tako da traženi sektor bude ispod glave</a:t>
            </a:r>
          </a:p>
          <a:p>
            <a:r>
              <a:rPr lang="sr-Latn-RS" dirty="0"/>
              <a:t>Vreme prenosa</a:t>
            </a:r>
          </a:p>
          <a:p>
            <a:pPr lvl="1"/>
            <a:r>
              <a:rPr lang="sr-Latn-RS" dirty="0"/>
              <a:t>Vreme potrebno da se podaci pročitaju/upišu tako što se sektor kreće ispod glave rotiranjem diska</a:t>
            </a:r>
          </a:p>
        </p:txBody>
      </p:sp>
    </p:spTree>
    <p:extLst>
      <p:ext uri="{BB962C8B-B14F-4D97-AF65-F5344CB8AC3E}">
        <p14:creationId xmlns:p14="http://schemas.microsoft.com/office/powerpoint/2010/main" val="2405450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 može da utiče na vreme pozicioniranja organizacijom zahteva</a:t>
            </a:r>
          </a:p>
          <a:p>
            <a:r>
              <a:rPr lang="sr-Latn-RS" dirty="0"/>
              <a:t>Primer</a:t>
            </a:r>
          </a:p>
          <a:p>
            <a:pPr lvl="1"/>
            <a:r>
              <a:rPr lang="sr-Latn-RS" dirty="0"/>
              <a:t>Disk ima 200 staza</a:t>
            </a:r>
          </a:p>
          <a:p>
            <a:pPr lvl="1"/>
            <a:r>
              <a:rPr lang="sr-Latn-RS" dirty="0"/>
              <a:t>Glava je inicijalno pozicionirana na stazi 100</a:t>
            </a:r>
          </a:p>
          <a:p>
            <a:pPr lvl="1"/>
            <a:r>
              <a:rPr lang="sr-Latn-RS" dirty="0"/>
              <a:t>Zahteva se pristup stazama u redosledu</a:t>
            </a:r>
          </a:p>
          <a:p>
            <a:pPr lvl="2"/>
            <a:r>
              <a:rPr lang="sr-Latn-RS" dirty="0"/>
              <a:t>55, 58, 39, 18, 90, 160, 150, 38, 184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7676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Traženi redosled </a:t>
            </a:r>
          </a:p>
          <a:p>
            <a:pPr lvl="1"/>
            <a:r>
              <a:rPr lang="sr-Latn-RS" dirty="0"/>
              <a:t>55, 58, 39, 18, 90, 160, 150, 38, 184</a:t>
            </a:r>
          </a:p>
          <a:p>
            <a:r>
              <a:rPr lang="sr-Latn-RS" dirty="0"/>
              <a:t>Prvi unutra, prvi napolje</a:t>
            </a:r>
          </a:p>
          <a:p>
            <a:pPr lvl="1"/>
            <a:r>
              <a:rPr lang="sr-Latn-RS" i="1" dirty="0"/>
              <a:t>eng. First in – first out </a:t>
            </a:r>
            <a:r>
              <a:rPr lang="sr-Latn-RS" dirty="0"/>
              <a:t>(FIFO)</a:t>
            </a:r>
            <a:endParaRPr lang="sr-Latn-RS" i="1" dirty="0"/>
          </a:p>
          <a:p>
            <a:pPr lvl="1"/>
            <a:r>
              <a:rPr lang="sr-Latn-RS" dirty="0"/>
              <a:t>Stavke iz reda čekanja se obrađuju redom</a:t>
            </a:r>
          </a:p>
          <a:p>
            <a:pPr lvl="1"/>
            <a:r>
              <a:rPr lang="sr-Latn-RS" dirty="0"/>
              <a:t>Fer prema svim procesima</a:t>
            </a:r>
          </a:p>
          <a:p>
            <a:pPr lvl="1"/>
            <a:r>
              <a:rPr lang="sr-Latn-RS" dirty="0"/>
              <a:t>Loše performanse jer se zahtevi ne organizuju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  <p:pic>
        <p:nvPicPr>
          <p:cNvPr id="4" name="Picture 3" descr="Fig11_07a.gif"/>
          <p:cNvPicPr>
            <a:picLocks noChangeAspect="1"/>
          </p:cNvPicPr>
          <p:nvPr/>
        </p:nvPicPr>
        <p:blipFill rotWithShape="1">
          <a:blip r:embed="rId2"/>
          <a:srcRect b="8388"/>
          <a:stretch/>
        </p:blipFill>
        <p:spPr>
          <a:xfrm>
            <a:off x="488081" y="4559808"/>
            <a:ext cx="7954877" cy="22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1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Prioritet</a:t>
            </a:r>
          </a:p>
          <a:p>
            <a:pPr lvl="1"/>
            <a:r>
              <a:rPr lang="sr-Latn-RS" dirty="0"/>
              <a:t>Određenoj vrsti poslova se daje veći prioritet</a:t>
            </a:r>
          </a:p>
          <a:p>
            <a:pPr lvl="1"/>
            <a:r>
              <a:rPr lang="sr-Latn-RS" dirty="0"/>
              <a:t>Ti poslovi imaju prednost pri pristupu disku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52483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Traženi redosled </a:t>
            </a:r>
          </a:p>
          <a:p>
            <a:pPr lvl="1"/>
            <a:r>
              <a:rPr lang="sr-Latn-RS" dirty="0"/>
              <a:t>55, 58, 39, 18, 90, 160, 150, 38, 184</a:t>
            </a:r>
          </a:p>
          <a:p>
            <a:r>
              <a:rPr lang="sr-Latn-RS" dirty="0"/>
              <a:t>Prvi sa najkraćim vremenom usluge</a:t>
            </a:r>
          </a:p>
          <a:p>
            <a:pPr lvl="1"/>
            <a:r>
              <a:rPr lang="sr-Latn-RS" dirty="0"/>
              <a:t>eng. </a:t>
            </a:r>
            <a:r>
              <a:rPr lang="sr-Latn-RS" i="1" dirty="0"/>
              <a:t>Shortest service time first </a:t>
            </a:r>
            <a:r>
              <a:rPr lang="sr-Latn-RS" dirty="0"/>
              <a:t>(SSTF)</a:t>
            </a:r>
          </a:p>
          <a:p>
            <a:pPr lvl="1"/>
            <a:r>
              <a:rPr lang="sr-Latn-RS" dirty="0"/>
              <a:t>Bira se zahtev za koji je potrebno najmanje pomeranje ručice diska</a:t>
            </a:r>
          </a:p>
          <a:p>
            <a:pPr lvl="1"/>
            <a:r>
              <a:rPr lang="sr-Latn-RS" dirty="0"/>
              <a:t>Minimizira se vreme pozicioniranja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  <p:pic>
        <p:nvPicPr>
          <p:cNvPr id="5" name="Picture 4" descr="Fig11_07b.gif"/>
          <p:cNvPicPr>
            <a:picLocks noChangeAspect="1"/>
          </p:cNvPicPr>
          <p:nvPr/>
        </p:nvPicPr>
        <p:blipFill rotWithShape="1">
          <a:blip r:embed="rId2"/>
          <a:srcRect b="10029"/>
          <a:stretch/>
        </p:blipFill>
        <p:spPr>
          <a:xfrm>
            <a:off x="441960" y="4572000"/>
            <a:ext cx="7620000" cy="21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6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2648" y="1600200"/>
            <a:ext cx="8153400" cy="31242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Traženi redosled </a:t>
            </a:r>
          </a:p>
          <a:p>
            <a:pPr lvl="1"/>
            <a:r>
              <a:rPr lang="sr-Latn-RS" dirty="0"/>
              <a:t>55, 58, 39, 18, 90, 160, 150, 38, 184</a:t>
            </a:r>
          </a:p>
          <a:p>
            <a:r>
              <a:rPr lang="sr-Latn-RS" dirty="0"/>
              <a:t>SCAN</a:t>
            </a:r>
          </a:p>
          <a:p>
            <a:pPr lvl="1"/>
            <a:r>
              <a:rPr lang="sr-Latn-RS" dirty="0"/>
              <a:t>Prioritet i SSTF mogu da dovedu do gladovanja zahteva</a:t>
            </a:r>
          </a:p>
          <a:p>
            <a:pPr lvl="1"/>
            <a:r>
              <a:rPr lang="sr-Latn-RS" dirty="0"/>
              <a:t>SCAN politika pomera ručicu samo u jednom smeru</a:t>
            </a:r>
          </a:p>
          <a:p>
            <a:pPr lvl="1"/>
            <a:r>
              <a:rPr lang="sr-Latn-RS" dirty="0"/>
              <a:t>Zadovoljava redom sve zahteve dok ne dođe do poslednje staze</a:t>
            </a:r>
          </a:p>
          <a:p>
            <a:pPr lvl="1"/>
            <a:r>
              <a:rPr lang="sr-Latn-RS" dirty="0"/>
              <a:t>Tada se menja smer i postupak ponavlja</a:t>
            </a:r>
            <a:endParaRPr lang="en-U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  <p:pic>
        <p:nvPicPr>
          <p:cNvPr id="5" name="Picture 4" descr="Fig11_07c.gif"/>
          <p:cNvPicPr>
            <a:picLocks noChangeAspect="1"/>
          </p:cNvPicPr>
          <p:nvPr/>
        </p:nvPicPr>
        <p:blipFill rotWithShape="1">
          <a:blip r:embed="rId2"/>
          <a:srcRect b="9842"/>
          <a:stretch/>
        </p:blipFill>
        <p:spPr>
          <a:xfrm>
            <a:off x="914400" y="4721352"/>
            <a:ext cx="7239000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06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Politike raspoređivanja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52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Traženi redosled </a:t>
            </a:r>
          </a:p>
          <a:p>
            <a:pPr lvl="1"/>
            <a:r>
              <a:rPr lang="sr-Latn-RS" dirty="0"/>
              <a:t>55, 58, 39, 18, 90, 160, 150, 38, 184</a:t>
            </a:r>
          </a:p>
          <a:p>
            <a:r>
              <a:rPr lang="sr-Latn-RS" dirty="0"/>
              <a:t>C-Scan</a:t>
            </a:r>
          </a:p>
          <a:p>
            <a:pPr lvl="1"/>
            <a:r>
              <a:rPr lang="sr-Latn-RS" dirty="0"/>
              <a:t>Scan dovodi do dugog čekanja za staze na periferiji</a:t>
            </a:r>
          </a:p>
          <a:p>
            <a:pPr lvl="1"/>
            <a:r>
              <a:rPr lang="sr-Latn-RS" dirty="0"/>
              <a:t>C-SCAN ograničava skeniranje samo na jedan smer</a:t>
            </a:r>
          </a:p>
          <a:p>
            <a:pPr lvl="1"/>
            <a:r>
              <a:rPr lang="sr-Latn-RS" dirty="0"/>
              <a:t>Kada se dođe do kraja, ručica se vrati na početak i onda opet skenira staze </a:t>
            </a:r>
            <a:endParaRPr lang="en-GB" dirty="0"/>
          </a:p>
        </p:txBody>
      </p:sp>
      <p:pic>
        <p:nvPicPr>
          <p:cNvPr id="4" name="Picture 3" descr="Fig11_07d.gif"/>
          <p:cNvPicPr>
            <a:picLocks noChangeAspect="1"/>
          </p:cNvPicPr>
          <p:nvPr/>
        </p:nvPicPr>
        <p:blipFill rotWithShape="1">
          <a:blip r:embed="rId2"/>
          <a:srcRect b="14993"/>
          <a:stretch/>
        </p:blipFill>
        <p:spPr>
          <a:xfrm>
            <a:off x="1295400" y="4876800"/>
            <a:ext cx="6705600" cy="18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Formatiranje diska</a:t>
            </a:r>
            <a:endParaRPr lang="en-GB" dirty="0"/>
          </a:p>
        </p:txBody>
      </p:sp>
      <p:pic>
        <p:nvPicPr>
          <p:cNvPr id="4098" name="Picture 2" descr="http://i.imgur.com/pbzdM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4974336" cy="49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03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Formatiranje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/>
          <a:lstStyle/>
          <a:p>
            <a:r>
              <a:rPr lang="sr-Latn-RS" dirty="0"/>
              <a:t>Fizičko formatiranje</a:t>
            </a:r>
          </a:p>
          <a:p>
            <a:pPr lvl="1"/>
            <a:r>
              <a:rPr lang="sr-Latn-RS" dirty="0"/>
              <a:t>Deljenje diska u sektore</a:t>
            </a:r>
          </a:p>
          <a:p>
            <a:pPr lvl="2"/>
            <a:r>
              <a:rPr lang="sr-Latn-RS" dirty="0"/>
              <a:t>Zaglavlje</a:t>
            </a:r>
          </a:p>
          <a:p>
            <a:pPr lvl="2"/>
            <a:r>
              <a:rPr lang="sr-Latn-RS" dirty="0"/>
              <a:t>Podaci (obično 512 bajta)</a:t>
            </a:r>
          </a:p>
          <a:p>
            <a:pPr lvl="2"/>
            <a:r>
              <a:rPr lang="sr-Latn-RS" dirty="0"/>
              <a:t>Kod za ispravku greške (proračunava se po podacima)</a:t>
            </a:r>
          </a:p>
          <a:p>
            <a:r>
              <a:rPr lang="sr-Latn-RS" dirty="0"/>
              <a:t>Particioniranje</a:t>
            </a:r>
          </a:p>
          <a:p>
            <a:pPr lvl="1"/>
            <a:r>
              <a:rPr lang="sr-Latn-RS" dirty="0"/>
              <a:t>Obavlja OS deljenjem diska na delove (particije)</a:t>
            </a:r>
          </a:p>
          <a:p>
            <a:pPr lvl="1"/>
            <a:r>
              <a:rPr lang="sr-Latn-RS" dirty="0"/>
              <a:t>Svaka particija je logički disk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18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Kategorije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 komunikaciju sa udaljenim uređajem</a:t>
            </a:r>
          </a:p>
          <a:p>
            <a:pPr lvl="2"/>
            <a:r>
              <a:rPr lang="en-US" dirty="0"/>
              <a:t>M</a:t>
            </a:r>
            <a:r>
              <a:rPr lang="sr-Latn-RS" dirty="0"/>
              <a:t>odemi</a:t>
            </a:r>
            <a:r>
              <a:rPr lang="en-US" dirty="0"/>
              <a:t>, </a:t>
            </a:r>
            <a:r>
              <a:rPr lang="en-US" dirty="0" err="1"/>
              <a:t>mre</a:t>
            </a:r>
            <a:r>
              <a:rPr lang="sr-Latn-RS" dirty="0"/>
              <a:t>ž</a:t>
            </a:r>
            <a:r>
              <a:rPr lang="en-US" dirty="0"/>
              <a:t>ne </a:t>
            </a:r>
            <a:r>
              <a:rPr lang="en-US" dirty="0" err="1"/>
              <a:t>kartice</a:t>
            </a:r>
            <a:endParaRPr lang="en-GB" dirty="0"/>
          </a:p>
        </p:txBody>
      </p:sp>
      <p:pic>
        <p:nvPicPr>
          <p:cNvPr id="4" name="Picture 2" descr="http://thechive.files.wordpress.com/2012/09/funny-wifi-network-names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343" y="2819400"/>
            <a:ext cx="47625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99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Formatiranje diska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Logičko formatiranje</a:t>
            </a:r>
          </a:p>
          <a:p>
            <a:pPr lvl="1"/>
            <a:r>
              <a:rPr lang="sr-Latn-RS" dirty="0"/>
              <a:t>OS inicijalizuje fajl sistem na disku</a:t>
            </a:r>
          </a:p>
          <a:p>
            <a:r>
              <a:rPr lang="sr-Latn-RS" i="1" dirty="0"/>
              <a:t>Raw</a:t>
            </a:r>
            <a:r>
              <a:rPr lang="sr-Latn-RS" dirty="0"/>
              <a:t> disk</a:t>
            </a:r>
          </a:p>
          <a:p>
            <a:pPr lvl="1"/>
            <a:r>
              <a:rPr lang="sr-Latn-RS" dirty="0"/>
              <a:t>OS može da napravi particiju bez fajl sistema</a:t>
            </a:r>
          </a:p>
          <a:p>
            <a:pPr lvl="1"/>
            <a:r>
              <a:rPr lang="sr-Latn-RS" dirty="0"/>
              <a:t>Na ovoj particiji podacima se pristupa kao nizu blokova</a:t>
            </a:r>
          </a:p>
          <a:p>
            <a:pPr lvl="1"/>
            <a:r>
              <a:rPr lang="sr-Latn-RS" dirty="0"/>
              <a:t>Omogućuje kontrolu niskog nivoa pri upravljanju podacima</a:t>
            </a:r>
          </a:p>
          <a:p>
            <a:pPr lvl="2"/>
            <a:r>
              <a:rPr lang="sr-Latn-RS" dirty="0"/>
              <a:t>Nema fajl sistema kao sloja između</a:t>
            </a:r>
          </a:p>
          <a:p>
            <a:pPr lvl="2"/>
            <a:r>
              <a:rPr lang="sr-Latn-RS" dirty="0"/>
              <a:t>Može da bude efikasnije u specifičnim situacijama</a:t>
            </a:r>
          </a:p>
        </p:txBody>
      </p:sp>
    </p:spTree>
    <p:extLst>
      <p:ext uri="{BB962C8B-B14F-4D97-AF65-F5344CB8AC3E}">
        <p14:creationId xmlns:p14="http://schemas.microsoft.com/office/powerpoint/2010/main" val="3390165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Boot particija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Jedna particija mora </a:t>
            </a:r>
            <a:r>
              <a:rPr lang="en-US" dirty="0"/>
              <a:t>da </a:t>
            </a:r>
            <a:r>
              <a:rPr lang="sr-Latn-RS" dirty="0"/>
              <a:t>sadrži kod OS da bi se sistem mogao startovati</a:t>
            </a:r>
          </a:p>
          <a:p>
            <a:r>
              <a:rPr lang="sr-Latn-RS" dirty="0"/>
              <a:t>Računar iz ROM memorije pokreće jednostavan program koji identifikuje boot particiju</a:t>
            </a:r>
          </a:p>
          <a:p>
            <a:r>
              <a:rPr lang="sr-Latn-RS" dirty="0"/>
              <a:t>Startuje kod za učitavanje OS sa predefinisane lokacije</a:t>
            </a:r>
          </a:p>
          <a:p>
            <a:pPr lvl="1"/>
            <a:r>
              <a:rPr lang="sr-Latn-RS" dirty="0"/>
              <a:t>Prvi sektor na disku (</a:t>
            </a:r>
            <a:r>
              <a:rPr lang="sr-Latn-RS" i="1" dirty="0"/>
              <a:t>Master boot record)</a:t>
            </a:r>
          </a:p>
        </p:txBody>
      </p:sp>
    </p:spTree>
    <p:extLst>
      <p:ext uri="{BB962C8B-B14F-4D97-AF65-F5344CB8AC3E}">
        <p14:creationId xmlns:p14="http://schemas.microsoft.com/office/powerpoint/2010/main" val="1364340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Prostor za razmenu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8153400" cy="4495800"/>
          </a:xfrm>
        </p:spPr>
        <p:txBody>
          <a:bodyPr/>
          <a:lstStyle/>
          <a:p>
            <a:r>
              <a:rPr lang="sr-Latn-RS" dirty="0"/>
              <a:t>Virtuelna memorija koristi disk kao dodatak radnoj memoriji</a:t>
            </a:r>
          </a:p>
          <a:p>
            <a:r>
              <a:rPr lang="sr-Latn-RS" dirty="0"/>
              <a:t>Upravljanje ovim prostorom na disku veoma utiče na performanse</a:t>
            </a:r>
          </a:p>
          <a:p>
            <a:r>
              <a:rPr lang="sr-Latn-RS" dirty="0"/>
              <a:t>Prostor za razmenu (</a:t>
            </a:r>
            <a:r>
              <a:rPr lang="sr-Latn-RS" i="1" dirty="0"/>
              <a:t>swap space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Prostor na disku namenjen za virtuelnu memoriju</a:t>
            </a:r>
          </a:p>
          <a:p>
            <a:pPr marL="365760" lvl="1" indent="0">
              <a:buNone/>
            </a:pPr>
            <a:r>
              <a:rPr lang="sr-Latn-RS" dirty="0"/>
              <a:t> </a:t>
            </a:r>
          </a:p>
          <a:p>
            <a:pPr lvl="1"/>
            <a:endParaRPr lang="en-GB" i="1" dirty="0"/>
          </a:p>
        </p:txBody>
      </p:sp>
      <p:pic>
        <p:nvPicPr>
          <p:cNvPr id="2050" name="Picture 2" descr="http://4.bp.blogspot.com/-4D6MWMMHrAY/UjBA-WsUBUI/AAAAAAAABXA/Xa9uldT3Rds/s1600/swap-N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800600"/>
            <a:ext cx="42862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217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 prostora za razmenu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53143" y="2667000"/>
            <a:ext cx="8153400" cy="3733800"/>
          </a:xfrm>
        </p:spPr>
        <p:txBody>
          <a:bodyPr>
            <a:normAutofit/>
          </a:bodyPr>
          <a:lstStyle/>
          <a:p>
            <a:r>
              <a:rPr lang="sr-Latn-RS" dirty="0"/>
              <a:t>Šta se nalazi u prostoru?</a:t>
            </a:r>
          </a:p>
          <a:p>
            <a:r>
              <a:rPr lang="sr-Latn-RS" dirty="0"/>
              <a:t>Više varijanti implementacije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Kompletna slika procesa (kod i podaci)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Samo podaci koji se menjaju u toku izvršavanja</a:t>
            </a:r>
          </a:p>
          <a:p>
            <a:pPr marL="1154430" lvl="2" indent="-514350"/>
            <a:r>
              <a:rPr lang="sr-Latn-RS" dirty="0"/>
              <a:t>Vrednosti iz </a:t>
            </a:r>
            <a:r>
              <a:rPr lang="sr-Latn-RS" i="1" dirty="0"/>
              <a:t>stack </a:t>
            </a:r>
            <a:r>
              <a:rPr lang="sr-Latn-RS" dirty="0"/>
              <a:t>i </a:t>
            </a:r>
            <a:r>
              <a:rPr lang="sr-Latn-RS" i="1" dirty="0"/>
              <a:t>heap</a:t>
            </a:r>
            <a:r>
              <a:rPr lang="sr-Latn-RS" dirty="0"/>
              <a:t> memorije</a:t>
            </a:r>
          </a:p>
          <a:p>
            <a:pPr marL="1154430" lvl="2" indent="-514350"/>
            <a:r>
              <a:rPr lang="sr-Latn-RS" dirty="0"/>
              <a:t>Programski kod i statički podaci su svakako na disku</a:t>
            </a:r>
          </a:p>
          <a:p>
            <a:pPr marL="1154430" lvl="2" indent="-514350"/>
            <a:r>
              <a:rPr lang="sr-Latn-RS" dirty="0"/>
              <a:t>Ubacuju se u radnu memoriju</a:t>
            </a:r>
          </a:p>
          <a:p>
            <a:pPr marL="1154430" lvl="2" indent="-514350"/>
            <a:r>
              <a:rPr lang="sr-Latn-RS" dirty="0"/>
              <a:t>Pri izbacivanju nema potrebe upisivati ih i u </a:t>
            </a:r>
            <a:r>
              <a:rPr lang="sr-Latn-RS" i="1" dirty="0"/>
              <a:t>swap</a:t>
            </a:r>
            <a:endParaRPr lang="sr-Latn-RS" dirty="0"/>
          </a:p>
          <a:p>
            <a:pPr lvl="2"/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6" y="1714500"/>
            <a:ext cx="4267200" cy="102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676400"/>
            <a:ext cx="4572000" cy="12736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Izdeljen na slotove za smeštanje stranica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250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Lokacija prostora za razmenu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51054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/>
              <a:t>U fajlu</a:t>
            </a:r>
          </a:p>
          <a:p>
            <a:pPr marL="834390" lvl="1" indent="-514350"/>
            <a:r>
              <a:rPr lang="sr-Latn-RS" dirty="0"/>
              <a:t>Koriste se ugrađene funkcije za pristup fajlu</a:t>
            </a:r>
          </a:p>
          <a:p>
            <a:pPr marL="834390" lvl="1" indent="-514350"/>
            <a:r>
              <a:rPr lang="sr-Latn-RS" dirty="0"/>
              <a:t>Jednostavno za upravljanje</a:t>
            </a:r>
          </a:p>
          <a:p>
            <a:pPr marL="834390" lvl="1" indent="-514350"/>
            <a:r>
              <a:rPr lang="sr-Latn-RS" dirty="0"/>
              <a:t>Manje efikasno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U posebnoj </a:t>
            </a:r>
            <a:r>
              <a:rPr lang="sr-Latn-RS" i="1" dirty="0"/>
              <a:t>raw</a:t>
            </a:r>
            <a:r>
              <a:rPr lang="sr-Latn-RS" dirty="0"/>
              <a:t> particiji</a:t>
            </a:r>
          </a:p>
          <a:p>
            <a:pPr marL="834390" lvl="1" indent="-514350"/>
            <a:r>
              <a:rPr lang="sr-Latn-RS" dirty="0"/>
              <a:t>Ne koriste se ugrađene funkcije za rad sa fajlovima</a:t>
            </a:r>
          </a:p>
          <a:p>
            <a:pPr marL="834390" lvl="1" indent="-514350"/>
            <a:r>
              <a:rPr lang="sr-Latn-RS" dirty="0"/>
              <a:t>Specijalizovane funkcije za upravljanjem prostorom za razmenu</a:t>
            </a:r>
          </a:p>
          <a:p>
            <a:pPr marL="834390" lvl="1" indent="-514350"/>
            <a:r>
              <a:rPr lang="sr-Latn-RS" dirty="0"/>
              <a:t>Efikasnije</a:t>
            </a:r>
          </a:p>
          <a:p>
            <a:pPr marL="834390" lvl="1" indent="-514350"/>
            <a:r>
              <a:rPr lang="sr-Latn-RS" dirty="0"/>
              <a:t>Nefleksibilno za promenu veličine prostora za razmenu</a:t>
            </a:r>
          </a:p>
        </p:txBody>
      </p:sp>
    </p:spTree>
    <p:extLst>
      <p:ext uri="{BB962C8B-B14F-4D97-AF65-F5344CB8AC3E}">
        <p14:creationId xmlns:p14="http://schemas.microsoft.com/office/powerpoint/2010/main" val="1060791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</a:t>
            </a:r>
            <a:r>
              <a:rPr lang="en-US" dirty="0" err="1"/>
              <a:t>diskovi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2362200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Solid-state disks</a:t>
            </a:r>
          </a:p>
          <a:p>
            <a:r>
              <a:rPr lang="sr-Latn-RS" dirty="0"/>
              <a:t>Dugoročna memorija koja se može koristiti kao sekundarno skladište umesto magnetnog diska</a:t>
            </a:r>
          </a:p>
          <a:p>
            <a:endParaRPr lang="en-GB" dirty="0"/>
          </a:p>
        </p:txBody>
      </p:sp>
      <p:pic>
        <p:nvPicPr>
          <p:cNvPr id="1026" name="Picture 2" descr="http://news.originstorage.com/wp-content/uploads/2012/07/iStock_000016084473Smal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5594" r="5220" b="10095"/>
          <a:stretch/>
        </p:blipFill>
        <p:spPr bwMode="auto">
          <a:xfrm>
            <a:off x="6248400" y="1600200"/>
            <a:ext cx="2599827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3142" y="3820887"/>
            <a:ext cx="8338457" cy="28085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Pouzdaniji od HDD jer nema pokretnih delova</a:t>
            </a:r>
          </a:p>
          <a:p>
            <a:r>
              <a:rPr lang="sr-Latn-RS" dirty="0"/>
              <a:t>Brži jer nema kašnjenja zbog rotacije i pozicioniranja</a:t>
            </a:r>
          </a:p>
          <a:p>
            <a:r>
              <a:rPr lang="sr-Latn-RS" dirty="0"/>
              <a:t>Manjeg kapaciteta i skuplji od HDD</a:t>
            </a:r>
          </a:p>
          <a:p>
            <a:r>
              <a:rPr lang="sr-Latn-RS" dirty="0"/>
              <a:t>Isto vreme pristupa za sve delove pa se najčešće koristi prosto FCFS raspoređivanje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229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sr-Latn-RS" dirty="0"/>
              <a:t>Korišćenje više diskova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Performansa diska može se povećati raspoređivanjem operacija na više diskova paralelno</a:t>
            </a:r>
          </a:p>
          <a:p>
            <a:endParaRPr lang="sr-Latn-RS" dirty="0"/>
          </a:p>
          <a:p>
            <a:r>
              <a:rPr lang="sr-Latn-RS" dirty="0"/>
              <a:t>Podaci se mogu oporaviti pri otkazu diska, ako se skladište dodatne informacije</a:t>
            </a:r>
          </a:p>
          <a:p>
            <a:pPr lvl="1"/>
            <a:r>
              <a:rPr lang="sr-Latn-RS" dirty="0"/>
              <a:t>Redundansa zbog poboljšanja pouzdanosti</a:t>
            </a:r>
          </a:p>
          <a:p>
            <a:pPr>
              <a:buNone/>
            </a:pPr>
            <a:endParaRPr lang="en-NZ" dirty="0"/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157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Redundant Array of Independent Disks</a:t>
            </a:r>
          </a:p>
          <a:p>
            <a:r>
              <a:rPr lang="sr-Latn-RS" dirty="0"/>
              <a:t>Skup odvojenih fizičkih diskova koje OS vidi kao jedan logički uređaj</a:t>
            </a:r>
          </a:p>
          <a:p>
            <a:r>
              <a:rPr lang="sr-Latn-RS" dirty="0"/>
              <a:t>Podaci su raspodeljeni po svim diskovima</a:t>
            </a:r>
            <a:endParaRPr lang="en-US" dirty="0"/>
          </a:p>
          <a:p>
            <a:r>
              <a:rPr lang="sr-Latn-RS" dirty="0"/>
              <a:t>Redundantni disk(ovi) se koristi za skladištenje dodatnih informacija</a:t>
            </a:r>
          </a:p>
          <a:p>
            <a:pPr lvl="1"/>
            <a:r>
              <a:rPr lang="sr-Latn-RS" dirty="0"/>
              <a:t>Za obnovljivost podataka u slučaju otkaza diska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921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Keš diska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Bafer u glavnoj memoriji za sektore diska</a:t>
            </a:r>
          </a:p>
          <a:p>
            <a:r>
              <a:rPr lang="sr-Latn-RS" dirty="0"/>
              <a:t>Sadrži kopiju nekih od sektora diska</a:t>
            </a:r>
            <a:endParaRPr lang="en-US" dirty="0"/>
          </a:p>
          <a:p>
            <a:r>
              <a:rPr lang="sr-Latn-RS" dirty="0"/>
              <a:t>Kada se pojavi I/O zahtev za pristup sektoru</a:t>
            </a:r>
            <a:endParaRPr lang="en-US" dirty="0"/>
          </a:p>
          <a:p>
            <a:pPr lvl="1"/>
            <a:r>
              <a:rPr lang="sr-Latn-RS" dirty="0"/>
              <a:t>najpre se proverava da li je sektor u kešu</a:t>
            </a:r>
            <a:endParaRPr lang="en-NZ" dirty="0"/>
          </a:p>
          <a:p>
            <a:r>
              <a:rPr lang="sr-Latn-RS" dirty="0"/>
              <a:t>Postoje različite politike popunjavanja keša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1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Razlike između U/I uređaja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/>
          </a:bodyPr>
          <a:lstStyle/>
          <a:p>
            <a:r>
              <a:rPr lang="sr-Latn-RS" dirty="0"/>
              <a:t>Brzina prenosa podataka</a:t>
            </a:r>
          </a:p>
          <a:p>
            <a:r>
              <a:rPr lang="sr-Latn-RS" dirty="0"/>
              <a:t>Uloga u sistemu</a:t>
            </a:r>
          </a:p>
          <a:p>
            <a:r>
              <a:rPr lang="sr-Latn-RS" dirty="0"/>
              <a:t>Složenost upravljanja</a:t>
            </a:r>
          </a:p>
          <a:p>
            <a:r>
              <a:rPr lang="sr-Latn-RS" dirty="0"/>
              <a:t>Jedinica prenosa podataka</a:t>
            </a:r>
          </a:p>
          <a:p>
            <a:r>
              <a:rPr lang="sr-Latn-RS" dirty="0"/>
              <a:t>Predstavljanje podataka</a:t>
            </a:r>
          </a:p>
          <a:p>
            <a:r>
              <a:rPr lang="sr-Latn-RS" dirty="0"/>
              <a:t>Upravljanje greškama</a:t>
            </a:r>
          </a:p>
          <a:p>
            <a:r>
              <a:rPr lang="sr-Latn-RS" dirty="0"/>
              <a:t>Način pristupa</a:t>
            </a:r>
          </a:p>
          <a:p>
            <a:r>
              <a:rPr lang="sr-Latn-RS" dirty="0"/>
              <a:t>Podrška za upis i čitanje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45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Brzina prenosa podataka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Fig11_01.gif"/>
          <p:cNvPicPr>
            <a:picLocks noChangeAspect="1"/>
          </p:cNvPicPr>
          <p:nvPr/>
        </p:nvPicPr>
        <p:blipFill rotWithShape="1">
          <a:blip r:embed="rId2"/>
          <a:srcRect b="8869"/>
          <a:stretch/>
        </p:blipFill>
        <p:spPr bwMode="auto">
          <a:xfrm>
            <a:off x="1447800" y="2286000"/>
            <a:ext cx="5579257" cy="357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1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r>
              <a:rPr lang="sr-Latn-RS" dirty="0"/>
              <a:t>Uloga u sistemu</a:t>
            </a:r>
            <a:endParaRPr lang="en-US" dirty="0"/>
          </a:p>
          <a:p>
            <a:pPr lvl="1"/>
            <a:r>
              <a:rPr lang="en-US" dirty="0" err="1"/>
              <a:t>Uloga</a:t>
            </a:r>
            <a:r>
              <a:rPr lang="en-US" dirty="0"/>
              <a:t> </a:t>
            </a:r>
            <a:r>
              <a:rPr lang="en-US" dirty="0" err="1"/>
              <a:t>uti</a:t>
            </a:r>
            <a:r>
              <a:rPr lang="sr-Latn-RS" dirty="0"/>
              <a:t>če na podršku OS za uređaj</a:t>
            </a:r>
          </a:p>
          <a:p>
            <a:r>
              <a:rPr lang="sr-Latn-RS" dirty="0"/>
              <a:t>Složenost upravljanja</a:t>
            </a:r>
          </a:p>
          <a:p>
            <a:pPr lvl="1"/>
            <a:r>
              <a:rPr lang="sr-Latn-RS" dirty="0"/>
              <a:t>Neki uređaji zahtevaju jednostavno upravljanje</a:t>
            </a:r>
          </a:p>
          <a:p>
            <a:pPr lvl="2"/>
            <a:r>
              <a:rPr lang="sr-Latn-RS" dirty="0"/>
              <a:t>Miš, štampač</a:t>
            </a:r>
          </a:p>
          <a:p>
            <a:pPr lvl="1"/>
            <a:r>
              <a:rPr lang="sr-Latn-RS" dirty="0"/>
              <a:t>Neki uređaji zahtevaju složeno upravljanje</a:t>
            </a:r>
          </a:p>
          <a:p>
            <a:pPr lvl="2"/>
            <a:r>
              <a:rPr lang="sr-Latn-RS" dirty="0"/>
              <a:t> Disk</a:t>
            </a:r>
          </a:p>
          <a:p>
            <a:pPr lvl="1"/>
            <a:r>
              <a:rPr lang="sr-Latn-RS" dirty="0"/>
              <a:t>Od složenosti upravljanja zavisi složenost U/I modula OS za taj uređaj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02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Razlike između U/I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Jedinica prenosa podataka</a:t>
            </a:r>
          </a:p>
          <a:p>
            <a:pPr lvl="1"/>
            <a:r>
              <a:rPr lang="sr-Latn-RS" dirty="0"/>
              <a:t>Orijentisani na blokove</a:t>
            </a:r>
          </a:p>
          <a:p>
            <a:pPr lvl="2"/>
            <a:r>
              <a:rPr lang="sr-Latn-RS" dirty="0"/>
              <a:t>Jedinica prenosa je blok</a:t>
            </a:r>
          </a:p>
          <a:p>
            <a:pPr lvl="1"/>
            <a:r>
              <a:rPr lang="sr-Latn-RS" dirty="0"/>
              <a:t>Orijentisani na tokove</a:t>
            </a:r>
          </a:p>
          <a:p>
            <a:pPr lvl="2"/>
            <a:r>
              <a:rPr lang="sr-Latn-RS" dirty="0"/>
              <a:t>Podaci se prenose kao tok bajtova (jedan po jedan)</a:t>
            </a:r>
          </a:p>
          <a:p>
            <a:r>
              <a:rPr lang="sr-Latn-RS" dirty="0"/>
              <a:t>Predstavljanje podataka</a:t>
            </a:r>
          </a:p>
          <a:p>
            <a:pPr lvl="1"/>
            <a:r>
              <a:rPr lang="sr-Latn-RS" dirty="0"/>
              <a:t>Način kodovanja podataka </a:t>
            </a:r>
          </a:p>
          <a:p>
            <a:pPr lvl="2"/>
            <a:r>
              <a:rPr lang="sr-Latn-RS" dirty="0"/>
              <a:t>Format, parnost, ...</a:t>
            </a:r>
          </a:p>
          <a:p>
            <a:r>
              <a:rPr lang="sr-Latn-RS" dirty="0"/>
              <a:t>Upravljanje greškama</a:t>
            </a:r>
          </a:p>
          <a:p>
            <a:pPr lvl="1"/>
            <a:r>
              <a:rPr lang="sr-Latn-RS" dirty="0"/>
              <a:t>Različit način reakcije na grešku</a:t>
            </a:r>
          </a:p>
          <a:p>
            <a:pPr lvl="1"/>
            <a:r>
              <a:rPr lang="sr-Latn-RS" dirty="0"/>
              <a:t>Različit skup kodova grešaka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716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27501</TotalTime>
  <Words>2415</Words>
  <Application>Microsoft Office PowerPoint</Application>
  <PresentationFormat>On-screen Show (4:3)</PresentationFormat>
  <Paragraphs>365</Paragraphs>
  <Slides>58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Tw Cen MT</vt:lpstr>
      <vt:lpstr>Wingdings</vt:lpstr>
      <vt:lpstr>Wingdings 2</vt:lpstr>
      <vt:lpstr>Median</vt:lpstr>
      <vt:lpstr>Operativni sistemi</vt:lpstr>
      <vt:lpstr>PowerPoint Presentation</vt:lpstr>
      <vt:lpstr>Kategorije U/I uređaja</vt:lpstr>
      <vt:lpstr>Kategorije U/I uređaja</vt:lpstr>
      <vt:lpstr>Kategorije U/I uređaja</vt:lpstr>
      <vt:lpstr>Razlike između U/I uređaja</vt:lpstr>
      <vt:lpstr>Razlike između U/I uređaja</vt:lpstr>
      <vt:lpstr>Razlike između U/I uređaja</vt:lpstr>
      <vt:lpstr>Razlike između U/I uređaja</vt:lpstr>
      <vt:lpstr>Razlike između U/I uređaja</vt:lpstr>
      <vt:lpstr>Razlike između U/I uređaja</vt:lpstr>
      <vt:lpstr>U/I hardver</vt:lpstr>
      <vt:lpstr>U/I hardver</vt:lpstr>
      <vt:lpstr>Komunikacija procesora sa U/I hardverom</vt:lpstr>
      <vt:lpstr>Registri U/I kontrolera</vt:lpstr>
      <vt:lpstr>Organizacija U/I funkcije</vt:lpstr>
      <vt:lpstr>Organizacija U/I funkcije</vt:lpstr>
      <vt:lpstr>U/I pokretan prekidom</vt:lpstr>
      <vt:lpstr>Isključivanje prekida</vt:lpstr>
      <vt:lpstr>Isključivanje prekida</vt:lpstr>
      <vt:lpstr>Isključivanje prekida</vt:lpstr>
      <vt:lpstr>U/I pokretan prekidom</vt:lpstr>
      <vt:lpstr>Vektor prekida</vt:lpstr>
      <vt:lpstr>Vektor prekida</vt:lpstr>
      <vt:lpstr>Nivoi prioriteta prekida</vt:lpstr>
      <vt:lpstr>Organizacija U/I funkcije</vt:lpstr>
      <vt:lpstr>Razvojne faze U/I funkcije</vt:lpstr>
      <vt:lpstr>Razvojne faze U/I funkcije</vt:lpstr>
      <vt:lpstr>Ciljevi projektovanja U/I podsistema</vt:lpstr>
      <vt:lpstr>Ciljevi projektovanja U/I</vt:lpstr>
      <vt:lpstr>Hijerarhijska struktura</vt:lpstr>
      <vt:lpstr>Organizacija slojeva u U/I podsistemu</vt:lpstr>
      <vt:lpstr>U/I baferovanje</vt:lpstr>
      <vt:lpstr>U/I baferovanje</vt:lpstr>
      <vt:lpstr>U/I baferovanje</vt:lpstr>
      <vt:lpstr>Dvostruki bafer</vt:lpstr>
      <vt:lpstr>Kružni bafer</vt:lpstr>
      <vt:lpstr>Raspoređivanje diska</vt:lpstr>
      <vt:lpstr>Parametri performanse diska</vt:lpstr>
      <vt:lpstr>Parametri performanse diska</vt:lpstr>
      <vt:lpstr>Parametri performanse diska</vt:lpstr>
      <vt:lpstr>Politike raspoređivanja diska</vt:lpstr>
      <vt:lpstr>Politike raspoređivanja diska</vt:lpstr>
      <vt:lpstr>Politike raspoređivanja diska</vt:lpstr>
      <vt:lpstr>Politike raspoređivanja diska</vt:lpstr>
      <vt:lpstr>Politike raspoređivanja diska</vt:lpstr>
      <vt:lpstr>Politike raspoređivanja diska</vt:lpstr>
      <vt:lpstr>Formatiranje diska</vt:lpstr>
      <vt:lpstr>Formatiranje diska</vt:lpstr>
      <vt:lpstr>Formatiranje diska</vt:lpstr>
      <vt:lpstr>Boot particija</vt:lpstr>
      <vt:lpstr>Prostor za razmenu</vt:lpstr>
      <vt:lpstr>Sadržaj prostora za razmenu</vt:lpstr>
      <vt:lpstr>Lokacija prostora za razmenu</vt:lpstr>
      <vt:lpstr>SSD diskovi</vt:lpstr>
      <vt:lpstr> Korišćenje više diskova</vt:lpstr>
      <vt:lpstr>RAID</vt:lpstr>
      <vt:lpstr>Keš diska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</cp:lastModifiedBy>
  <cp:revision>1653</cp:revision>
  <dcterms:created xsi:type="dcterms:W3CDTF">2014-10-01T08:35:38Z</dcterms:created>
  <dcterms:modified xsi:type="dcterms:W3CDTF">2024-05-27T07:12:39Z</dcterms:modified>
</cp:coreProperties>
</file>